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3" r:id="rId29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8" Type="http://schemas.openxmlformats.org/officeDocument/2006/relationships/slide" Target="slides/slide17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8" name="Shape 11518"/>
        <p:cNvGrpSpPr/>
        <p:nvPr/>
      </p:nvGrpSpPr>
      <p:grpSpPr>
        <a:xfrm>
          <a:off x="0" y="0"/>
          <a:ext cx="0" cy="0"/>
          <a:chOff x="0" y="0"/>
          <a:chExt cx="0" cy="0"/>
        </a:xfrm>
      </p:grpSpPr>
      <p:sp>
        <p:nvSpPr>
          <p:cNvPr id="11519" name="Google Shape;11519;p1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graphicFrame>
        <p:nvGraphicFramePr>
          <p:cNvPr id="11520" name="Google Shape;11520;p178:notes"/>
          <p:cNvGraphicFramePr/>
          <p:nvPr/>
        </p:nvGraphicFramePr>
        <p:xfrm>
          <a:off x="598488" y="5105400"/>
          <a:ext cx="3000000" cy="3000000"/>
        </p:xfrm>
        <a:graphic>
          <a:graphicData uri="http://schemas.openxmlformats.org/drawingml/2006/table">
            <a:tbl>
              <a:tblPr bandRow="1" firstRow="1">
                <a:noFill/>
                <a:tableStyleId>{9BAB374E-4E0C-4174-B57A-3410A80003CE}</a:tableStyleId>
              </a:tblPr>
              <a:tblGrid>
                <a:gridCol w="1271575"/>
                <a:gridCol w="4487875"/>
              </a:tblGrid>
              <a:tr h="660500">
                <a:tc>
                  <a:txBody>
                    <a:bodyPr/>
                    <a:lstStyle/>
                    <a:p>
                      <a:pPr indent="0" lvl="0" marL="0" rtl="0" algn="l">
                        <a:spcBef>
                          <a:spcPts val="0"/>
                        </a:spcBef>
                        <a:spcAft>
                          <a:spcPts val="0"/>
                        </a:spcAft>
                        <a:buNone/>
                      </a:pPr>
                      <a:r>
                        <a:rPr lang="en-US" sz="2200"/>
                        <a:t>Term</a:t>
                      </a:r>
                      <a:endParaRPr/>
                    </a:p>
                  </a:txBody>
                  <a:tcPr marT="56325" marB="56325" marR="89750" marL="89750"/>
                </a:tc>
                <a:tc>
                  <a:txBody>
                    <a:bodyPr/>
                    <a:lstStyle/>
                    <a:p>
                      <a:pPr indent="0" lvl="0" marL="0" rtl="0" algn="l">
                        <a:spcBef>
                          <a:spcPts val="0"/>
                        </a:spcBef>
                        <a:spcAft>
                          <a:spcPts val="0"/>
                        </a:spcAft>
                        <a:buNone/>
                      </a:pPr>
                      <a:r>
                        <a:rPr lang="en-US" sz="2200"/>
                        <a:t>Notes:</a:t>
                      </a:r>
                      <a:endParaRPr/>
                    </a:p>
                  </a:txBody>
                  <a:tcPr marT="56325" marB="56325" marR="89750" marL="89750"/>
                </a:tc>
              </a:tr>
              <a:tr h="1126275">
                <a:tc>
                  <a:txBody>
                    <a:bodyPr/>
                    <a:lstStyle/>
                    <a:p>
                      <a:pPr indent="0" lvl="0" marL="0" rtl="0" algn="l">
                        <a:spcBef>
                          <a:spcPts val="0"/>
                        </a:spcBef>
                        <a:spcAft>
                          <a:spcPts val="0"/>
                        </a:spcAft>
                        <a:buNone/>
                      </a:pPr>
                      <a:r>
                        <a:rPr lang="en-US" sz="2200"/>
                        <a:t>Action</a:t>
                      </a:r>
                      <a:endParaRPr b="1" sz="2200"/>
                    </a:p>
                  </a:txBody>
                  <a:tcPr marT="56325" marB="56325" marR="89750" marL="89750"/>
                </a:tc>
                <a:tc>
                  <a:txBody>
                    <a:bodyPr/>
                    <a:lstStyle/>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txBody>
                  <a:tcPr marT="56325" marB="56325" marR="89750" marL="89750"/>
                </a:tc>
              </a:tr>
              <a:tr h="1126275">
                <a:tc>
                  <a:txBody>
                    <a:bodyPr/>
                    <a:lstStyle/>
                    <a:p>
                      <a:pPr indent="0" lvl="0" marL="0" rtl="0" algn="l">
                        <a:spcBef>
                          <a:spcPts val="0"/>
                        </a:spcBef>
                        <a:spcAft>
                          <a:spcPts val="0"/>
                        </a:spcAft>
                        <a:buNone/>
                      </a:pPr>
                      <a:r>
                        <a:rPr lang="en-US" sz="2200"/>
                        <a:t>Transaction</a:t>
                      </a:r>
                      <a:endParaRPr b="1" sz="2200"/>
                    </a:p>
                  </a:txBody>
                  <a:tcPr marT="56325" marB="56325" marR="89750" marL="89750"/>
                </a:tc>
                <a:tc>
                  <a:txBody>
                    <a:bodyPr/>
                    <a:lstStyle/>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txBody>
                  <a:tcPr marT="56325" marB="56325" marR="89750" marL="89750"/>
                </a:tc>
              </a:tr>
            </a:tbl>
          </a:graphicData>
        </a:graphic>
      </p:graphicFrame>
      <p:sp>
        <p:nvSpPr>
          <p:cNvPr id="11521" name="Google Shape;11521;p1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29.xml"/><Relationship Id="rId2" Type="http://schemas.openxmlformats.org/officeDocument/2006/relationships/notesSlide" Target="../notesSlides/notesSlide178.xml"/><Relationship Id="rId3" Type="http://schemas.openxmlformats.org/officeDocument/2006/relationships/image" Target="../media/image341.jpg"/></Relationships>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2" name="Shape 11522"/>
        <p:cNvGrpSpPr/>
        <p:nvPr/>
      </p:nvGrpSpPr>
      <p:grpSpPr>
        <a:xfrm>
          <a:off x="0" y="0"/>
          <a:ext cx="0" cy="0"/>
          <a:chOff x="0" y="0"/>
          <a:chExt cx="0" cy="0"/>
        </a:xfrm>
      </p:grpSpPr>
      <p:sp>
        <p:nvSpPr>
          <p:cNvPr id="11523" name="Google Shape;11523;p1608"/>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Key Terms – cont’d</a:t>
            </a:r>
            <a:endParaRPr/>
          </a:p>
        </p:txBody>
      </p:sp>
      <p:sp>
        <p:nvSpPr>
          <p:cNvPr id="11524" name="Google Shape;11524;p16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1525" name="Google Shape;11525;p1608"/>
          <p:cNvPicPr preferRelativeResize="0"/>
          <p:nvPr/>
        </p:nvPicPr>
        <p:blipFill rotWithShape="1">
          <a:blip r:embed="rId3">
            <a:alphaModFix/>
          </a:blip>
          <a:srcRect b="0" l="0" r="0" t="0"/>
          <a:stretch/>
        </p:blipFill>
        <p:spPr>
          <a:xfrm>
            <a:off x="6858000" y="5683250"/>
            <a:ext cx="1219200" cy="86995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1526" name="Google Shape;11526;p1608"/>
          <p:cNvSpPr/>
          <p:nvPr/>
        </p:nvSpPr>
        <p:spPr>
          <a:xfrm>
            <a:off x="0" y="0"/>
            <a:ext cx="9144000" cy="457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27" name="Google Shape;11527;p1608"/>
          <p:cNvSpPr/>
          <p:nvPr/>
        </p:nvSpPr>
        <p:spPr>
          <a:xfrm>
            <a:off x="0" y="0"/>
            <a:ext cx="9144000" cy="457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11528" name="Google Shape;11528;p1608"/>
          <p:cNvGraphicFramePr/>
          <p:nvPr/>
        </p:nvGraphicFramePr>
        <p:xfrm>
          <a:off x="403225" y="1463675"/>
          <a:ext cx="3000000" cy="3000000"/>
        </p:xfrm>
        <a:graphic>
          <a:graphicData uri="http://schemas.openxmlformats.org/drawingml/2006/table">
            <a:tbl>
              <a:tblPr>
                <a:noFill/>
                <a:tableStyleId>{9BAB374E-4E0C-4174-B57A-3410A80003CE}</a:tableStyleId>
              </a:tblPr>
              <a:tblGrid>
                <a:gridCol w="2140775"/>
                <a:gridCol w="6371400"/>
              </a:tblGrid>
              <a:tr h="1270775">
                <a:tc>
                  <a:txBody>
                    <a:bodyPr/>
                    <a:lstStyle/>
                    <a:p>
                      <a:pPr indent="0" lvl="0" marL="0" marR="0" rtl="0" algn="l">
                        <a:lnSpc>
                          <a:spcPct val="115000"/>
                        </a:lnSpc>
                        <a:spcBef>
                          <a:spcPts val="0"/>
                        </a:spcBef>
                        <a:spcAft>
                          <a:spcPts val="0"/>
                        </a:spcAft>
                        <a:buNone/>
                      </a:pPr>
                      <a:r>
                        <a:rPr b="1" lang="en-US" sz="2800" u="none" cap="none" strike="noStrike">
                          <a:solidFill>
                            <a:srgbClr val="000000"/>
                          </a:solidFill>
                          <a:latin typeface="Arial"/>
                          <a:ea typeface="Arial"/>
                          <a:cs typeface="Arial"/>
                          <a:sym typeface="Arial"/>
                        </a:rPr>
                        <a:t>Personnel Action</a:t>
                      </a:r>
                      <a:endParaRPr b="1" sz="2800" u="none" cap="none" strike="noStrike">
                        <a:solidFill>
                          <a:srgbClr val="00000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09854" marR="0" rtl="0" algn="l">
                        <a:lnSpc>
                          <a:spcPct val="115000"/>
                        </a:lnSpc>
                        <a:spcBef>
                          <a:spcPts val="0"/>
                        </a:spcBef>
                        <a:spcAft>
                          <a:spcPts val="0"/>
                        </a:spcAft>
                        <a:buClr>
                          <a:schemeClr val="dk1"/>
                        </a:buClr>
                        <a:buSzPts val="2400"/>
                        <a:buFont typeface="Arial"/>
                        <a:buNone/>
                      </a:pPr>
                      <a:r>
                        <a:rPr lang="en-US" sz="2400" u="none" cap="none" strike="noStrike"/>
                        <a:t>Processes used to record personnel events such as hiring, appointment change or separation.</a:t>
                      </a:r>
                      <a:endParaRPr sz="1600" u="none" cap="none" strike="noStrike">
                        <a:solidFill>
                          <a:srgbClr val="000000"/>
                        </a:solidFill>
                        <a:latin typeface="Arial"/>
                        <a:ea typeface="Arial"/>
                        <a:cs typeface="Arial"/>
                        <a:sym typeface="Arial"/>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672450">
                <a:tc>
                  <a:txBody>
                    <a:bodyPr/>
                    <a:lstStyle/>
                    <a:p>
                      <a:pPr indent="0" lvl="0" marL="0" marR="0" rtl="0" algn="l">
                        <a:lnSpc>
                          <a:spcPct val="115000"/>
                        </a:lnSpc>
                        <a:spcBef>
                          <a:spcPts val="0"/>
                        </a:spcBef>
                        <a:spcAft>
                          <a:spcPts val="0"/>
                        </a:spcAft>
                        <a:buClr>
                          <a:srgbClr val="000000"/>
                        </a:buClr>
                        <a:buSzPts val="2800"/>
                        <a:buFont typeface="Arial"/>
                        <a:buNone/>
                      </a:pPr>
                      <a:r>
                        <a:rPr b="1" lang="en-US" sz="2800" u="none" cap="none" strike="noStrike">
                          <a:solidFill>
                            <a:srgbClr val="000000"/>
                          </a:solidFill>
                          <a:latin typeface="Arial"/>
                          <a:ea typeface="Arial"/>
                          <a:cs typeface="Arial"/>
                          <a:sym typeface="Arial"/>
                        </a:rPr>
                        <a:t>Transaction</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09854" marR="0" rtl="0" algn="l">
                        <a:lnSpc>
                          <a:spcPct val="115000"/>
                        </a:lnSpc>
                        <a:spcBef>
                          <a:spcPts val="0"/>
                        </a:spcBef>
                        <a:spcAft>
                          <a:spcPts val="0"/>
                        </a:spcAft>
                        <a:buClr>
                          <a:schemeClr val="dk1"/>
                        </a:buClr>
                        <a:buSzPts val="2400"/>
                        <a:buFont typeface="Arial"/>
                        <a:buNone/>
                      </a:pPr>
                      <a:r>
                        <a:rPr lang="en-US" sz="2400" u="none" cap="none" strike="noStrike"/>
                        <a:t>Is composed of one or more screens and is a process that an end user performs to complete a business task, such as displaying employee information.</a:t>
                      </a:r>
                      <a:endParaRPr sz="1600" u="none" cap="none" strike="noStrike">
                        <a:solidFill>
                          <a:srgbClr val="000000"/>
                        </a:solidFill>
                        <a:latin typeface="Arial"/>
                        <a:ea typeface="Arial"/>
                        <a:cs typeface="Arial"/>
                        <a:sym typeface="Arial"/>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1529" name="Google Shape;11529;p1608"/>
          <p:cNvSpPr/>
          <p:nvPr/>
        </p:nvSpPr>
        <p:spPr>
          <a:xfrm>
            <a:off x="0" y="0"/>
            <a:ext cx="9144000" cy="457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